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5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2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1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8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5BD4DB2-A815-498F-8DDF-ECE14472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329" y="1871884"/>
            <a:ext cx="6793758" cy="5509986"/>
          </a:xfrm>
        </p:spPr>
        <p:txBody>
          <a:bodyPr>
            <a:normAutofit/>
          </a:bodyPr>
          <a:lstStyle/>
          <a:p>
            <a:pPr algn="ctr"/>
            <a:r>
              <a:rPr lang="bg-BG" i="1" dirty="0"/>
              <a:t>Най-големите екологични катастрофи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erial photo of the river flowing through the forest">
            <a:extLst>
              <a:ext uri="{FF2B5EF4-FFF2-40B4-BE49-F238E27FC236}">
                <a16:creationId xmlns:a16="http://schemas.microsoft.com/office/drawing/2014/main" id="{A7E7868F-640E-45A5-BA0D-34D1C1323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40" r="8176"/>
          <a:stretch/>
        </p:blipFill>
        <p:spPr>
          <a:xfrm>
            <a:off x="6688983" y="273847"/>
            <a:ext cx="5223539" cy="631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34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6A4C22F-C31D-4335-A8F0-B6CB8E5C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bg-BG" i="1" dirty="0" err="1"/>
              <a:t>Чернобил,украйна</a:t>
            </a:r>
            <a:endParaRPr lang="bg-BG" i="1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6FA67C0-0679-490F-8A47-BB1B66255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9" r="26300"/>
          <a:stretch/>
        </p:blipFill>
        <p:spPr>
          <a:xfrm>
            <a:off x="198121" y="208206"/>
            <a:ext cx="4568722" cy="6441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E2801C9-97AC-4DBA-8821-5B2B4CB4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err="1">
                <a:latin typeface="+mj-lt"/>
              </a:rPr>
              <a:t>Атомната</a:t>
            </a:r>
            <a:r>
              <a:rPr lang="ru-RU" dirty="0">
                <a:latin typeface="+mj-lt"/>
              </a:rPr>
              <a:t> централа  </a:t>
            </a:r>
            <a:r>
              <a:rPr lang="ru-RU" dirty="0" err="1">
                <a:latin typeface="+mj-lt"/>
              </a:rPr>
              <a:t>Чернобил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избухва</a:t>
            </a:r>
            <a:r>
              <a:rPr lang="ru-RU" dirty="0">
                <a:latin typeface="+mj-lt"/>
              </a:rPr>
              <a:t> на 26 </a:t>
            </a:r>
            <a:r>
              <a:rPr lang="ru-RU" dirty="0" err="1">
                <a:latin typeface="+mj-lt"/>
              </a:rPr>
              <a:t>април</a:t>
            </a:r>
            <a:r>
              <a:rPr lang="ru-RU" dirty="0">
                <a:latin typeface="+mj-lt"/>
              </a:rPr>
              <a:t>  1986  година,  </a:t>
            </a:r>
            <a:r>
              <a:rPr lang="ru-RU" dirty="0" err="1">
                <a:latin typeface="+mj-lt"/>
              </a:rPr>
              <a:t>замърсявайки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въздуха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територия</a:t>
            </a:r>
            <a:r>
              <a:rPr lang="ru-RU" dirty="0">
                <a:latin typeface="+mj-lt"/>
              </a:rPr>
              <a:t> в  радиус  </a:t>
            </a:r>
            <a:r>
              <a:rPr lang="ru-RU" dirty="0" err="1">
                <a:latin typeface="+mj-lt"/>
              </a:rPr>
              <a:t>няколко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милиона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квадратни</a:t>
            </a:r>
            <a:r>
              <a:rPr lang="ru-RU" dirty="0">
                <a:latin typeface="+mj-lt"/>
              </a:rPr>
              <a:t> метра.  Най-опасно е </a:t>
            </a:r>
            <a:r>
              <a:rPr lang="ru-RU" dirty="0" err="1">
                <a:latin typeface="+mj-lt"/>
              </a:rPr>
              <a:t>замърсяването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хората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близкия</a:t>
            </a:r>
            <a:r>
              <a:rPr lang="ru-RU" dirty="0">
                <a:latin typeface="+mj-lt"/>
              </a:rPr>
              <a:t> град  </a:t>
            </a:r>
            <a:r>
              <a:rPr lang="ru-RU" dirty="0" err="1">
                <a:latin typeface="+mj-lt"/>
              </a:rPr>
              <a:t>Припят</a:t>
            </a:r>
            <a:r>
              <a:rPr lang="ru-RU" dirty="0">
                <a:latin typeface="+mj-lt"/>
              </a:rPr>
              <a:t>,  в </a:t>
            </a:r>
            <a:r>
              <a:rPr lang="ru-RU" dirty="0" err="1">
                <a:latin typeface="+mj-lt"/>
              </a:rPr>
              <a:t>който</a:t>
            </a:r>
            <a:r>
              <a:rPr lang="ru-RU" dirty="0">
                <a:latin typeface="+mj-lt"/>
              </a:rPr>
              <a:t> и до </a:t>
            </a:r>
            <a:r>
              <a:rPr lang="ru-RU" dirty="0" err="1">
                <a:latin typeface="+mj-lt"/>
              </a:rPr>
              <a:t>днес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могат</a:t>
            </a:r>
            <a:r>
              <a:rPr lang="ru-RU" dirty="0">
                <a:latin typeface="+mj-lt"/>
              </a:rPr>
              <a:t>  да  се  </a:t>
            </a:r>
            <a:r>
              <a:rPr lang="ru-RU" dirty="0" err="1">
                <a:latin typeface="+mj-lt"/>
              </a:rPr>
              <a:t>засекат</a:t>
            </a:r>
            <a:r>
              <a:rPr lang="ru-RU" dirty="0">
                <a:latin typeface="+mj-lt"/>
              </a:rPr>
              <a:t>  нива на </a:t>
            </a:r>
            <a:r>
              <a:rPr lang="ru-RU" dirty="0" err="1">
                <a:latin typeface="+mj-lt"/>
              </a:rPr>
              <a:t>радиоактивност</a:t>
            </a:r>
            <a:r>
              <a:rPr lang="ru-RU" dirty="0">
                <a:latin typeface="+mj-lt"/>
              </a:rPr>
              <a:t>.  </a:t>
            </a:r>
            <a:r>
              <a:rPr lang="ru-RU" dirty="0" err="1">
                <a:latin typeface="+mj-lt"/>
              </a:rPr>
              <a:t>Въпреки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опасностите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някои</a:t>
            </a:r>
            <a:r>
              <a:rPr lang="ru-RU" dirty="0">
                <a:latin typeface="+mj-lt"/>
              </a:rPr>
              <a:t> хора </a:t>
            </a:r>
            <a:r>
              <a:rPr lang="ru-RU" dirty="0" err="1">
                <a:latin typeface="+mj-lt"/>
              </a:rPr>
              <a:t>смятат</a:t>
            </a:r>
            <a:r>
              <a:rPr lang="ru-RU" dirty="0">
                <a:latin typeface="+mj-lt"/>
              </a:rPr>
              <a:t> за интересно да посетят </a:t>
            </a:r>
            <a:r>
              <a:rPr lang="ru-RU" dirty="0" err="1">
                <a:latin typeface="+mj-lt"/>
              </a:rPr>
              <a:t>този</a:t>
            </a:r>
            <a:r>
              <a:rPr lang="ru-RU" dirty="0">
                <a:latin typeface="+mj-lt"/>
              </a:rPr>
              <a:t>  град,  в </a:t>
            </a:r>
            <a:r>
              <a:rPr lang="ru-RU" dirty="0" err="1">
                <a:latin typeface="+mj-lt"/>
              </a:rPr>
              <a:t>който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времето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сякаш</a:t>
            </a:r>
            <a:r>
              <a:rPr lang="ru-RU" dirty="0">
                <a:latin typeface="+mj-lt"/>
              </a:rPr>
              <a:t> е спряло в </a:t>
            </a:r>
            <a:r>
              <a:rPr lang="ru-RU" dirty="0" err="1">
                <a:latin typeface="+mj-lt"/>
              </a:rPr>
              <a:t>ерата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комунизма</a:t>
            </a:r>
            <a:r>
              <a:rPr lang="ru-RU" dirty="0">
                <a:latin typeface="+mj-lt"/>
              </a:rPr>
              <a:t>.  </a:t>
            </a:r>
            <a:r>
              <a:rPr lang="ru-RU" dirty="0" err="1">
                <a:latin typeface="+mj-lt"/>
              </a:rPr>
              <a:t>Припят</a:t>
            </a:r>
            <a:r>
              <a:rPr lang="ru-RU" dirty="0">
                <a:latin typeface="+mj-lt"/>
              </a:rPr>
              <a:t> е и пример за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как </a:t>
            </a:r>
            <a:r>
              <a:rPr lang="ru-RU" dirty="0" err="1">
                <a:latin typeface="+mj-lt"/>
              </a:rPr>
              <a:t>природата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 да се </a:t>
            </a:r>
            <a:r>
              <a:rPr lang="ru-RU" dirty="0" err="1">
                <a:latin typeface="+mj-lt"/>
              </a:rPr>
              <a:t>възстановява</a:t>
            </a:r>
            <a:r>
              <a:rPr lang="ru-RU" dirty="0">
                <a:latin typeface="+mj-lt"/>
              </a:rPr>
              <a:t>  от  </a:t>
            </a:r>
            <a:r>
              <a:rPr lang="ru-RU" dirty="0" err="1">
                <a:latin typeface="+mj-lt"/>
              </a:rPr>
              <a:t>еко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катастрофите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ако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хората</a:t>
            </a:r>
            <a:r>
              <a:rPr lang="ru-RU" dirty="0">
                <a:latin typeface="+mj-lt"/>
              </a:rPr>
              <a:t> не и </a:t>
            </a:r>
            <a:r>
              <a:rPr lang="ru-RU" dirty="0" err="1">
                <a:latin typeface="+mj-lt"/>
              </a:rPr>
              <a:t>пречат</a:t>
            </a:r>
            <a:r>
              <a:rPr lang="ru-RU" dirty="0">
                <a:latin typeface="+mj-lt"/>
              </a:rPr>
              <a:t>.</a:t>
            </a:r>
            <a:endParaRPr lang="bg-BG" dirty="0"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2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0FF7CB5-C8E1-4373-A525-66B3E8C4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552" y="871758"/>
            <a:ext cx="5825448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i="1" dirty="0" err="1"/>
              <a:t>Благодаря</a:t>
            </a:r>
            <a:r>
              <a:rPr lang="en-US" sz="5400" i="1" dirty="0"/>
              <a:t> </a:t>
            </a:r>
            <a:r>
              <a:rPr lang="en-US" sz="5400" i="1" dirty="0" err="1"/>
              <a:t>ви</a:t>
            </a:r>
            <a:r>
              <a:rPr lang="en-US" sz="5400" i="1" dirty="0"/>
              <a:t> </a:t>
            </a:r>
            <a:r>
              <a:rPr lang="en-US" sz="5400" i="1" dirty="0" err="1"/>
              <a:t>за</a:t>
            </a:r>
            <a:r>
              <a:rPr lang="en-US" sz="5400" i="1" dirty="0"/>
              <a:t> </a:t>
            </a:r>
            <a:r>
              <a:rPr lang="en-US" sz="5400" i="1" dirty="0" err="1"/>
              <a:t>вниманието</a:t>
            </a:r>
            <a:r>
              <a:rPr lang="en-US" sz="5400" i="1" dirty="0"/>
              <a:t>!</a:t>
            </a:r>
          </a:p>
        </p:txBody>
      </p:sp>
      <p:pic>
        <p:nvPicPr>
          <p:cNvPr id="4" name="Картина 3" descr="Картина, която съдържа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A45B67E1-D942-4906-AB21-30BA0047B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2" r="27326"/>
          <a:stretch/>
        </p:blipFill>
        <p:spPr>
          <a:xfrm>
            <a:off x="246901" y="121597"/>
            <a:ext cx="4676775" cy="6576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8467C0F3-EB21-4452-BD19-A5FB0C03E25C}"/>
              </a:ext>
            </a:extLst>
          </p:cNvPr>
          <p:cNvSpPr txBox="1"/>
          <p:nvPr/>
        </p:nvSpPr>
        <p:spPr>
          <a:xfrm>
            <a:off x="5457825" y="4181476"/>
            <a:ext cx="621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Природата няма ръце да събере отпадъците, но ние имаме!</a:t>
            </a:r>
          </a:p>
          <a:p>
            <a:r>
              <a:rPr lang="bg-BG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Нека да я пазим чиста!</a:t>
            </a:r>
          </a:p>
        </p:txBody>
      </p:sp>
    </p:spTree>
    <p:extLst>
      <p:ext uri="{BB962C8B-B14F-4D97-AF65-F5344CB8AC3E}">
        <p14:creationId xmlns:p14="http://schemas.microsoft.com/office/powerpoint/2010/main" val="3115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E06CAD6-C9EF-4301-8618-74607A46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bg-BG" i="1" dirty="0"/>
              <a:t>Портите на ада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E3A86E1-34EE-42BB-9303-D8DD54A70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05" r="24300" b="1"/>
          <a:stretch/>
        </p:blipFill>
        <p:spPr>
          <a:xfrm>
            <a:off x="205760" y="294544"/>
            <a:ext cx="4446250" cy="6268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BF7550A-138A-4AC6-90DE-DA899C33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>
                <a:latin typeface="+mj-lt"/>
              </a:rPr>
              <a:t>Дълбоко  в  азиатската пустиня Каракум,  на територията на  бившата съветска република  Туркменистан,  е разположена  дупка с диаметър 60 и дълбочина 20 метра.  Шахтата  е  създадена в началото на 70те години на миналия век  от  съветски учени,  които  правели сондажи  в района  за природен газ.  По време на работа сондата внезапно пропаднала.  Оказало се, че уредът е пробил тавана на подземна  пещера,  от  която  започнало  изтичане на природен газ  в  атмосферата.  Учените решили да намалят вредите  от  изтичащите  токсични газове,  като  запалят шахтата. Огънят  обаче гори и до днес,  почти  40 години по късно,  и  дори се е превърнал в туристическа атракция за хора по цял свят.</a:t>
            </a:r>
            <a:endParaRPr lang="bg-BG" sz="1600">
              <a:latin typeface="+mj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9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33B50FD-78B2-4CB4-A870-DC8F1585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 fontScale="90000"/>
          </a:bodyPr>
          <a:lstStyle/>
          <a:p>
            <a:r>
              <a:rPr lang="bg-BG" i="1" dirty="0"/>
              <a:t>Калният вулкан </a:t>
            </a:r>
            <a:r>
              <a:rPr lang="bg-BG" i="1" dirty="0" err="1"/>
              <a:t>Сидуарджо</a:t>
            </a:r>
            <a:r>
              <a:rPr lang="bg-BG" i="1" dirty="0"/>
              <a:t>, </a:t>
            </a:r>
            <a:r>
              <a:rPr lang="bg-BG" i="1" dirty="0" err="1"/>
              <a:t>ИНдонезия</a:t>
            </a:r>
            <a:endParaRPr lang="bg-BG" i="1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BC7F42C-B24C-40AA-ABAF-175304DD0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54" r="34349"/>
          <a:stretch/>
        </p:blipFill>
        <p:spPr>
          <a:xfrm>
            <a:off x="413414" y="459735"/>
            <a:ext cx="4211925" cy="5938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28DBCE1-0838-47A5-A0EC-F314C93A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ru-RU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2006  година  по 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сондажи</a:t>
            </a:r>
            <a:r>
              <a:rPr lang="ru-RU" dirty="0">
                <a:latin typeface="+mj-lt"/>
              </a:rPr>
              <a:t>  за  </a:t>
            </a:r>
            <a:r>
              <a:rPr lang="ru-RU" dirty="0" err="1">
                <a:latin typeface="+mj-lt"/>
              </a:rPr>
              <a:t>природен</a:t>
            </a:r>
            <a:r>
              <a:rPr lang="ru-RU" dirty="0">
                <a:latin typeface="+mj-lt"/>
              </a:rPr>
              <a:t> газ на </a:t>
            </a:r>
            <a:r>
              <a:rPr lang="ru-RU" dirty="0" err="1">
                <a:latin typeface="+mj-lt"/>
              </a:rPr>
              <a:t>индонезийския</a:t>
            </a:r>
            <a:r>
              <a:rPr lang="ru-RU" dirty="0">
                <a:latin typeface="+mj-lt"/>
              </a:rPr>
              <a:t> остров Ява  се </a:t>
            </a:r>
            <a:r>
              <a:rPr lang="ru-RU" dirty="0" err="1">
                <a:latin typeface="+mj-lt"/>
              </a:rPr>
              <a:t>активизира</a:t>
            </a:r>
            <a:r>
              <a:rPr lang="ru-RU" dirty="0">
                <a:latin typeface="+mj-lt"/>
              </a:rPr>
              <a:t>  кален вулкан,  </a:t>
            </a:r>
            <a:r>
              <a:rPr lang="ru-RU" dirty="0" err="1">
                <a:latin typeface="+mj-lt"/>
              </a:rPr>
              <a:t>който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убива</a:t>
            </a:r>
            <a:r>
              <a:rPr lang="ru-RU" dirty="0">
                <a:latin typeface="+mj-lt"/>
              </a:rPr>
              <a:t> 13 </a:t>
            </a:r>
            <a:r>
              <a:rPr lang="ru-RU" dirty="0" err="1">
                <a:latin typeface="+mj-lt"/>
              </a:rPr>
              <a:t>човека</a:t>
            </a:r>
            <a:r>
              <a:rPr lang="ru-RU" dirty="0">
                <a:latin typeface="+mj-lt"/>
              </a:rPr>
              <a:t>.  От </a:t>
            </a:r>
            <a:r>
              <a:rPr lang="ru-RU" dirty="0" err="1">
                <a:latin typeface="+mj-lt"/>
              </a:rPr>
              <a:t>този</a:t>
            </a:r>
            <a:r>
              <a:rPr lang="ru-RU" dirty="0">
                <a:latin typeface="+mj-lt"/>
              </a:rPr>
              <a:t> момент  той </a:t>
            </a:r>
            <a:r>
              <a:rPr lang="ru-RU" dirty="0" err="1">
                <a:latin typeface="+mj-lt"/>
              </a:rPr>
              <a:t>продължава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бълва</a:t>
            </a:r>
            <a:r>
              <a:rPr lang="ru-RU" dirty="0">
                <a:latin typeface="+mj-lt"/>
              </a:rPr>
              <a:t>  лава от  </a:t>
            </a:r>
            <a:r>
              <a:rPr lang="ru-RU" dirty="0" err="1">
                <a:latin typeface="+mj-lt"/>
              </a:rPr>
              <a:t>гореща</a:t>
            </a:r>
            <a:r>
              <a:rPr lang="ru-RU" dirty="0">
                <a:latin typeface="+mj-lt"/>
              </a:rPr>
              <a:t> с</a:t>
            </a:r>
            <a:r>
              <a:rPr lang="bg-BG" dirty="0">
                <a:latin typeface="+mj-lt"/>
              </a:rPr>
              <a:t>я</a:t>
            </a:r>
            <a:r>
              <a:rPr lang="ru-RU" dirty="0" err="1">
                <a:latin typeface="+mj-lt"/>
              </a:rPr>
              <a:t>рна</a:t>
            </a:r>
            <a:r>
              <a:rPr lang="ru-RU" dirty="0">
                <a:latin typeface="+mj-lt"/>
              </a:rPr>
              <a:t> кал,  а  от вулкана  се </a:t>
            </a:r>
            <a:r>
              <a:rPr lang="ru-RU" dirty="0" err="1">
                <a:latin typeface="+mj-lt"/>
              </a:rPr>
              <a:t>изпуска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гореща</a:t>
            </a:r>
            <a:r>
              <a:rPr lang="ru-RU" dirty="0">
                <a:latin typeface="+mj-lt"/>
              </a:rPr>
              <a:t> пара.  </a:t>
            </a:r>
            <a:r>
              <a:rPr lang="ru-RU" dirty="0" err="1">
                <a:latin typeface="+mj-lt"/>
              </a:rPr>
              <a:t>Калният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басейн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заема</a:t>
            </a:r>
            <a:r>
              <a:rPr lang="ru-RU" dirty="0">
                <a:latin typeface="+mj-lt"/>
              </a:rPr>
              <a:t> над 25 </a:t>
            </a:r>
            <a:r>
              <a:rPr lang="ru-RU" dirty="0" err="1">
                <a:latin typeface="+mj-lt"/>
              </a:rPr>
              <a:t>квадратни</a:t>
            </a:r>
            <a:r>
              <a:rPr lang="ru-RU" dirty="0">
                <a:latin typeface="+mj-lt"/>
              </a:rPr>
              <a:t> километра  и  </a:t>
            </a:r>
            <a:r>
              <a:rPr lang="ru-RU" dirty="0" err="1">
                <a:latin typeface="+mj-lt"/>
              </a:rPr>
              <a:t>расте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ден</a:t>
            </a:r>
            <a:r>
              <a:rPr lang="ru-RU" dirty="0">
                <a:latin typeface="+mj-lt"/>
              </a:rPr>
              <a:t> с по  50 000  </a:t>
            </a:r>
            <a:r>
              <a:rPr lang="ru-RU" dirty="0" err="1">
                <a:latin typeface="+mj-lt"/>
              </a:rPr>
              <a:t>кубични</a:t>
            </a:r>
            <a:r>
              <a:rPr lang="ru-RU" dirty="0">
                <a:latin typeface="+mj-lt"/>
              </a:rPr>
              <a:t> метра, </a:t>
            </a:r>
            <a:r>
              <a:rPr lang="ru-RU" dirty="0" err="1">
                <a:latin typeface="+mj-lt"/>
              </a:rPr>
              <a:t>колкото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дузина</a:t>
            </a:r>
            <a:r>
              <a:rPr lang="ru-RU" dirty="0">
                <a:latin typeface="+mj-lt"/>
              </a:rPr>
              <a:t>  олимпийски </a:t>
            </a:r>
            <a:r>
              <a:rPr lang="ru-RU" dirty="0" err="1">
                <a:latin typeface="+mj-lt"/>
              </a:rPr>
              <a:t>басейна</a:t>
            </a:r>
            <a:r>
              <a:rPr lang="ru-RU" dirty="0">
                <a:latin typeface="+mj-lt"/>
              </a:rPr>
              <a:t>.  </a:t>
            </a:r>
            <a:r>
              <a:rPr lang="ru-RU" dirty="0" err="1">
                <a:latin typeface="+mj-lt"/>
              </a:rPr>
              <a:t>Учените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смятат</a:t>
            </a:r>
            <a:r>
              <a:rPr lang="ru-RU" dirty="0">
                <a:latin typeface="+mj-lt"/>
              </a:rPr>
              <a:t>, че </a:t>
            </a:r>
            <a:r>
              <a:rPr lang="ru-RU" dirty="0" err="1">
                <a:latin typeface="+mj-lt"/>
              </a:rPr>
              <a:t>вулканът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ще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запази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активност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още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тридесет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години</a:t>
            </a:r>
            <a:r>
              <a:rPr lang="ru-RU" dirty="0">
                <a:latin typeface="+mj-lt"/>
              </a:rPr>
              <a:t>.</a:t>
            </a:r>
            <a:endParaRPr lang="bg-BG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7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367E79-4ABB-4680-B28E-E1BD164C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r>
              <a:rPr lang="bg-BG" i="1" dirty="0" err="1"/>
              <a:t>Пичър</a:t>
            </a:r>
            <a:r>
              <a:rPr lang="bg-BG" i="1" dirty="0"/>
              <a:t>, Оклахома, САЩ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42FB49C-18C8-45F0-8499-F0C09ABD1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4" r="33530"/>
          <a:stretch/>
        </p:blipFill>
        <p:spPr>
          <a:xfrm>
            <a:off x="319140" y="352986"/>
            <a:ext cx="4363350" cy="6152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A7509B0-6E62-48E7-93CB-FFFAF518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+mj-lt"/>
              </a:rPr>
              <a:t>Считан за най-</a:t>
            </a:r>
            <a:r>
              <a:rPr lang="ru-RU" dirty="0" err="1">
                <a:latin typeface="+mj-lt"/>
              </a:rPr>
              <a:t>токсичното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място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Съединените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американски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щати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Пичър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някога</a:t>
            </a:r>
            <a:r>
              <a:rPr lang="ru-RU" dirty="0">
                <a:latin typeface="+mj-lt"/>
              </a:rPr>
              <a:t> е бил  богат на олово-</a:t>
            </a:r>
            <a:r>
              <a:rPr lang="ru-RU" dirty="0" err="1">
                <a:latin typeface="+mj-lt"/>
              </a:rPr>
              <a:t>цинкови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руди</a:t>
            </a:r>
            <a:r>
              <a:rPr lang="ru-RU" dirty="0">
                <a:latin typeface="+mj-lt"/>
              </a:rPr>
              <a:t>  град,  дом на  20 000  </a:t>
            </a:r>
            <a:r>
              <a:rPr lang="ru-RU" dirty="0" err="1">
                <a:latin typeface="+mj-lt"/>
              </a:rPr>
              <a:t>човека</a:t>
            </a:r>
            <a:r>
              <a:rPr lang="ru-RU" dirty="0">
                <a:latin typeface="+mj-lt"/>
              </a:rPr>
              <a:t>.  </a:t>
            </a:r>
            <a:r>
              <a:rPr lang="ru-RU" dirty="0" err="1">
                <a:latin typeface="+mj-lt"/>
              </a:rPr>
              <a:t>Днес</a:t>
            </a:r>
            <a:r>
              <a:rPr lang="ru-RU" dirty="0">
                <a:latin typeface="+mj-lt"/>
              </a:rPr>
              <a:t>  в  града </a:t>
            </a:r>
            <a:r>
              <a:rPr lang="ru-RU" dirty="0" err="1">
                <a:latin typeface="+mj-lt"/>
              </a:rPr>
              <a:t>живеят</a:t>
            </a:r>
            <a:r>
              <a:rPr lang="ru-RU" dirty="0">
                <a:latin typeface="+mj-lt"/>
              </a:rPr>
              <a:t>  20- 25  души.  </a:t>
            </a:r>
            <a:r>
              <a:rPr lang="ru-RU" dirty="0" err="1">
                <a:latin typeface="+mj-lt"/>
              </a:rPr>
              <a:t>Причината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е  </a:t>
            </a:r>
            <a:r>
              <a:rPr lang="ru-RU" dirty="0" err="1">
                <a:latin typeface="+mj-lt"/>
              </a:rPr>
              <a:t>киселинната</a:t>
            </a:r>
            <a:r>
              <a:rPr lang="ru-RU" dirty="0">
                <a:latin typeface="+mj-lt"/>
              </a:rPr>
              <a:t> вода,  </a:t>
            </a:r>
            <a:r>
              <a:rPr lang="ru-RU" dirty="0" err="1">
                <a:latin typeface="+mj-lt"/>
              </a:rPr>
              <a:t>която</a:t>
            </a:r>
            <a:r>
              <a:rPr lang="ru-RU" dirty="0">
                <a:latin typeface="+mj-lt"/>
              </a:rPr>
              <a:t>  се  </a:t>
            </a:r>
            <a:r>
              <a:rPr lang="ru-RU" dirty="0" err="1">
                <a:latin typeface="+mj-lt"/>
              </a:rPr>
              <a:t>процежда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минните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тунели</a:t>
            </a:r>
            <a:r>
              <a:rPr lang="ru-RU" dirty="0">
                <a:latin typeface="+mj-lt"/>
              </a:rPr>
              <a:t>  и  се </a:t>
            </a:r>
            <a:r>
              <a:rPr lang="ru-RU" dirty="0" err="1">
                <a:latin typeface="+mj-lt"/>
              </a:rPr>
              <a:t>трансформира</a:t>
            </a:r>
            <a:r>
              <a:rPr lang="ru-RU" dirty="0">
                <a:latin typeface="+mj-lt"/>
              </a:rPr>
              <a:t> в токсичен поток.  </a:t>
            </a:r>
            <a:r>
              <a:rPr lang="ru-RU" dirty="0" err="1">
                <a:latin typeface="+mj-lt"/>
              </a:rPr>
              <a:t>Пукнатините</a:t>
            </a:r>
            <a:r>
              <a:rPr lang="ru-RU" dirty="0">
                <a:latin typeface="+mj-lt"/>
              </a:rPr>
              <a:t>  от  </a:t>
            </a:r>
            <a:r>
              <a:rPr lang="ru-RU" dirty="0" err="1">
                <a:latin typeface="+mj-lt"/>
              </a:rPr>
              <a:t>мините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толкова </a:t>
            </a:r>
            <a:r>
              <a:rPr lang="ru-RU" dirty="0" err="1">
                <a:latin typeface="+mj-lt"/>
              </a:rPr>
              <a:t>големи</a:t>
            </a:r>
            <a:r>
              <a:rPr lang="ru-RU" dirty="0">
                <a:latin typeface="+mj-lt"/>
              </a:rPr>
              <a:t>,  че  </a:t>
            </a:r>
            <a:r>
              <a:rPr lang="ru-RU" dirty="0" err="1">
                <a:latin typeface="+mj-lt"/>
              </a:rPr>
              <a:t>заплашват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погълнат</a:t>
            </a:r>
            <a:r>
              <a:rPr lang="ru-RU" dirty="0">
                <a:latin typeface="+mj-lt"/>
              </a:rPr>
              <a:t> цели </a:t>
            </a:r>
            <a:r>
              <a:rPr lang="ru-RU" dirty="0" err="1">
                <a:latin typeface="+mj-lt"/>
              </a:rPr>
              <a:t>шосета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къщи</a:t>
            </a:r>
            <a:r>
              <a:rPr lang="ru-RU" dirty="0">
                <a:latin typeface="+mj-lt"/>
              </a:rPr>
              <a:t>.  </a:t>
            </a:r>
            <a:r>
              <a:rPr lang="ru-RU" dirty="0" err="1">
                <a:latin typeface="+mj-lt"/>
              </a:rPr>
              <a:t>Освен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купищата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отпадъци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производството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тровят</a:t>
            </a:r>
            <a:r>
              <a:rPr lang="ru-RU" dirty="0">
                <a:latin typeface="+mj-lt"/>
              </a:rPr>
              <a:t> града с </a:t>
            </a:r>
            <a:r>
              <a:rPr lang="ru-RU" dirty="0" err="1">
                <a:latin typeface="+mj-lt"/>
              </a:rPr>
              <a:t>токсични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съставки</a:t>
            </a:r>
            <a:r>
              <a:rPr lang="ru-RU" dirty="0">
                <a:latin typeface="+mj-lt"/>
              </a:rPr>
              <a:t>.</a:t>
            </a:r>
            <a:endParaRPr lang="bg-BG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2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BF9A53B-2C32-4163-845E-3C7F5891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6482379" cy="12729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i="1" dirty="0"/>
              <a:t>Аралско море, Казахстан</a:t>
            </a:r>
          </a:p>
        </p:txBody>
      </p:sp>
      <p:pic>
        <p:nvPicPr>
          <p:cNvPr id="4" name="Контейнер за съдържание 3" descr="Картина, която съдържа трева, открито, небе, поле&#10;&#10;Описанието е генерирано автоматично">
            <a:extLst>
              <a:ext uri="{FF2B5EF4-FFF2-40B4-BE49-F238E27FC236}">
                <a16:creationId xmlns:a16="http://schemas.microsoft.com/office/drawing/2014/main" id="{AEBD5B5E-D79A-4D37-881C-58C463E33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4" r="33810"/>
          <a:stretch/>
        </p:blipFill>
        <p:spPr>
          <a:xfrm>
            <a:off x="342691" y="310123"/>
            <a:ext cx="4424152" cy="623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7198A2-7D73-47D5-8B3F-44F60308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j-lt"/>
              </a:rPr>
              <a:t> То  е </a:t>
            </a:r>
            <a:r>
              <a:rPr lang="ru-RU" sz="1800" dirty="0" err="1">
                <a:latin typeface="+mj-lt"/>
              </a:rPr>
              <a:t>голямо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безотточно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езеро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Централна</a:t>
            </a:r>
            <a:r>
              <a:rPr lang="ru-RU" sz="1800" dirty="0">
                <a:latin typeface="+mj-lt"/>
              </a:rPr>
              <a:t> Азия,  </a:t>
            </a:r>
            <a:r>
              <a:rPr lang="ru-RU" sz="1800" dirty="0" err="1">
                <a:latin typeface="+mj-lt"/>
              </a:rPr>
              <a:t>образувано</a:t>
            </a:r>
            <a:r>
              <a:rPr lang="ru-RU" sz="1800" dirty="0">
                <a:latin typeface="+mj-lt"/>
              </a:rPr>
              <a:t>  от  множество реки,  най-</a:t>
            </a:r>
            <a:r>
              <a:rPr lang="ru-RU" sz="1800" dirty="0" err="1">
                <a:latin typeface="+mj-lt"/>
              </a:rPr>
              <a:t>големите</a:t>
            </a:r>
            <a:r>
              <a:rPr lang="ru-RU" sz="1800" dirty="0">
                <a:latin typeface="+mj-lt"/>
              </a:rPr>
              <a:t> от </a:t>
            </a:r>
            <a:r>
              <a:rPr lang="ru-RU" sz="1800" dirty="0" err="1">
                <a:latin typeface="+mj-lt"/>
              </a:rPr>
              <a:t>които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Амударя</a:t>
            </a:r>
            <a:r>
              <a:rPr lang="ru-RU" sz="1800" dirty="0">
                <a:latin typeface="+mj-lt"/>
              </a:rPr>
              <a:t>  и  </a:t>
            </a:r>
            <a:r>
              <a:rPr lang="ru-RU" sz="1800" dirty="0" err="1">
                <a:latin typeface="+mj-lt"/>
              </a:rPr>
              <a:t>Сърдаря</a:t>
            </a:r>
            <a:r>
              <a:rPr lang="ru-RU" sz="1800" dirty="0">
                <a:latin typeface="+mj-lt"/>
              </a:rPr>
              <a:t>.  По </a:t>
            </a:r>
            <a:r>
              <a:rPr lang="ru-RU" sz="1800" dirty="0" err="1">
                <a:latin typeface="+mj-lt"/>
              </a:rPr>
              <a:t>време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управлението</a:t>
            </a:r>
            <a:r>
              <a:rPr lang="ru-RU" sz="1800" dirty="0">
                <a:latin typeface="+mj-lt"/>
              </a:rPr>
              <a:t> на СССР  обаче  водите на </a:t>
            </a:r>
            <a:r>
              <a:rPr lang="ru-RU" sz="1800" dirty="0" err="1">
                <a:latin typeface="+mj-lt"/>
              </a:rPr>
              <a:t>реките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отклонени</a:t>
            </a:r>
            <a:r>
              <a:rPr lang="ru-RU" sz="1800" dirty="0">
                <a:latin typeface="+mj-lt"/>
              </a:rPr>
              <a:t> за </a:t>
            </a:r>
            <a:r>
              <a:rPr lang="ru-RU" sz="1800" dirty="0" err="1">
                <a:latin typeface="+mj-lt"/>
              </a:rPr>
              <a:t>нуждите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населението</a:t>
            </a:r>
            <a:r>
              <a:rPr lang="ru-RU" sz="1800" dirty="0">
                <a:latin typeface="+mj-lt"/>
              </a:rPr>
              <a:t>  и  </a:t>
            </a:r>
            <a:r>
              <a:rPr lang="ru-RU" sz="1800" dirty="0" err="1">
                <a:latin typeface="+mj-lt"/>
              </a:rPr>
              <a:t>езерото</a:t>
            </a:r>
            <a:r>
              <a:rPr lang="ru-RU" sz="1800" dirty="0">
                <a:latin typeface="+mj-lt"/>
              </a:rPr>
              <a:t> постепенно  </a:t>
            </a:r>
            <a:r>
              <a:rPr lang="ru-RU" sz="1800" dirty="0" err="1">
                <a:latin typeface="+mj-lt"/>
              </a:rPr>
              <a:t>намалява</a:t>
            </a:r>
            <a:r>
              <a:rPr lang="ru-RU" sz="1800" dirty="0">
                <a:latin typeface="+mj-lt"/>
              </a:rPr>
              <a:t> своя </a:t>
            </a:r>
            <a:r>
              <a:rPr lang="ru-RU" sz="1800" dirty="0" err="1">
                <a:latin typeface="+mj-lt"/>
              </a:rPr>
              <a:t>обем</a:t>
            </a:r>
            <a:r>
              <a:rPr lang="ru-RU" sz="1800" dirty="0">
                <a:latin typeface="+mj-lt"/>
              </a:rPr>
              <a:t>.  </a:t>
            </a:r>
            <a:r>
              <a:rPr lang="ru-RU" sz="1800" dirty="0" err="1">
                <a:latin typeface="+mj-lt"/>
              </a:rPr>
              <a:t>Днес</a:t>
            </a:r>
            <a:r>
              <a:rPr lang="ru-RU" sz="1800" dirty="0">
                <a:latin typeface="+mj-lt"/>
              </a:rPr>
              <a:t> то е </a:t>
            </a:r>
            <a:r>
              <a:rPr lang="ru-RU" sz="1800" dirty="0" err="1">
                <a:latin typeface="+mj-lt"/>
              </a:rPr>
              <a:t>намалено</a:t>
            </a:r>
            <a:r>
              <a:rPr lang="ru-RU" sz="1800" dirty="0">
                <a:latin typeface="+mj-lt"/>
              </a:rPr>
              <a:t>  многократно  и  </a:t>
            </a:r>
            <a:r>
              <a:rPr lang="ru-RU" sz="1800" dirty="0" err="1">
                <a:latin typeface="+mj-lt"/>
              </a:rPr>
              <a:t>има</a:t>
            </a:r>
            <a:r>
              <a:rPr lang="ru-RU" sz="1800" dirty="0">
                <a:latin typeface="+mj-lt"/>
              </a:rPr>
              <a:t>  два </a:t>
            </a:r>
            <a:r>
              <a:rPr lang="ru-RU" sz="1800" dirty="0" err="1">
                <a:latin typeface="+mj-lt"/>
              </a:rPr>
              <a:t>ръкава</a:t>
            </a:r>
            <a:r>
              <a:rPr lang="ru-RU" sz="1800" dirty="0">
                <a:latin typeface="+mj-lt"/>
              </a:rPr>
              <a:t>.  </a:t>
            </a:r>
            <a:r>
              <a:rPr lang="ru-RU" sz="1800" dirty="0" err="1">
                <a:latin typeface="+mj-lt"/>
              </a:rPr>
              <a:t>През</a:t>
            </a:r>
            <a:r>
              <a:rPr lang="ru-RU" sz="1800" dirty="0">
                <a:latin typeface="+mj-lt"/>
              </a:rPr>
              <a:t>  1960 година </a:t>
            </a:r>
            <a:r>
              <a:rPr lang="ru-RU" sz="1800" dirty="0" err="1">
                <a:latin typeface="+mj-lt"/>
              </a:rPr>
              <a:t>има</a:t>
            </a:r>
            <a:r>
              <a:rPr lang="ru-RU" sz="1800" dirty="0">
                <a:latin typeface="+mj-lt"/>
              </a:rPr>
              <a:t> само </a:t>
            </a:r>
            <a:r>
              <a:rPr lang="ru-RU" sz="1800" dirty="0" err="1">
                <a:latin typeface="+mj-lt"/>
              </a:rPr>
              <a:t>едно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езеро</a:t>
            </a:r>
            <a:r>
              <a:rPr lang="ru-RU" sz="1800" dirty="0">
                <a:latin typeface="+mj-lt"/>
              </a:rPr>
              <a:t> и то е с </a:t>
            </a:r>
            <a:r>
              <a:rPr lang="ru-RU" sz="1800" dirty="0" err="1">
                <a:latin typeface="+mj-lt"/>
              </a:rPr>
              <a:t>площ</a:t>
            </a:r>
            <a:r>
              <a:rPr lang="ru-RU" sz="1800" dirty="0">
                <a:latin typeface="+mj-lt"/>
              </a:rPr>
              <a:t> 68 000 кв. км.,  а  в  </a:t>
            </a:r>
            <a:r>
              <a:rPr lang="ru-RU" sz="1800" dirty="0" err="1">
                <a:latin typeface="+mj-lt"/>
              </a:rPr>
              <a:t>началото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нашия</a:t>
            </a:r>
            <a:r>
              <a:rPr lang="ru-RU" sz="1800" dirty="0">
                <a:latin typeface="+mj-lt"/>
              </a:rPr>
              <a:t> век  </a:t>
            </a:r>
            <a:r>
              <a:rPr lang="ru-RU" sz="1800" dirty="0" err="1">
                <a:latin typeface="+mj-lt"/>
              </a:rPr>
              <a:t>езерата</a:t>
            </a:r>
            <a:r>
              <a:rPr lang="ru-RU" sz="1800" dirty="0">
                <a:latin typeface="+mj-lt"/>
              </a:rPr>
              <a:t> вече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три,  с  общ размер  17 160 кв.  </a:t>
            </a:r>
            <a:r>
              <a:rPr lang="ru-RU" sz="1800" dirty="0" err="1">
                <a:latin typeface="+mj-lt"/>
              </a:rPr>
              <a:t>Някогашните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острови</a:t>
            </a:r>
            <a:r>
              <a:rPr lang="ru-RU" sz="1800" dirty="0">
                <a:latin typeface="+mj-lt"/>
              </a:rPr>
              <a:t> 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пустинна</a:t>
            </a:r>
            <a:r>
              <a:rPr lang="ru-RU" sz="1800" dirty="0">
                <a:latin typeface="+mj-lt"/>
              </a:rPr>
              <a:t> суша,  </a:t>
            </a:r>
            <a:r>
              <a:rPr lang="ru-RU" sz="1800" dirty="0" err="1">
                <a:latin typeface="+mj-lt"/>
              </a:rPr>
              <a:t>като</a:t>
            </a:r>
            <a:r>
              <a:rPr lang="ru-RU" sz="1800" dirty="0">
                <a:latin typeface="+mj-lt"/>
              </a:rPr>
              <a:t> на места </a:t>
            </a:r>
            <a:r>
              <a:rPr lang="ru-RU" sz="1800" dirty="0" err="1">
                <a:latin typeface="+mj-lt"/>
              </a:rPr>
              <a:t>могат</a:t>
            </a:r>
            <a:r>
              <a:rPr lang="ru-RU" sz="1800" dirty="0">
                <a:latin typeface="+mj-lt"/>
              </a:rPr>
              <a:t> да се видят </a:t>
            </a:r>
            <a:r>
              <a:rPr lang="ru-RU" sz="1800" dirty="0" err="1">
                <a:latin typeface="+mj-lt"/>
              </a:rPr>
              <a:t>ръждясващите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корабчета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някога</a:t>
            </a:r>
            <a:r>
              <a:rPr lang="ru-RU" sz="1800" dirty="0">
                <a:latin typeface="+mj-lt"/>
              </a:rPr>
              <a:t>  плавали по </a:t>
            </a:r>
            <a:r>
              <a:rPr lang="ru-RU" sz="1800" dirty="0" err="1">
                <a:latin typeface="+mj-lt"/>
              </a:rPr>
              <a:t>огромното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езеро</a:t>
            </a:r>
            <a:r>
              <a:rPr lang="ru-RU" sz="1800" dirty="0">
                <a:latin typeface="+mj-lt"/>
              </a:rPr>
              <a:t>. </a:t>
            </a:r>
            <a:endParaRPr lang="en-US" sz="1800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43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58201ED-A23F-4DF2-91E4-11409476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943" y="798251"/>
            <a:ext cx="6648452" cy="829462"/>
          </a:xfrm>
        </p:spPr>
        <p:txBody>
          <a:bodyPr>
            <a:normAutofit fontScale="90000"/>
          </a:bodyPr>
          <a:lstStyle/>
          <a:p>
            <a:r>
              <a:rPr lang="bg-BG" i="1" dirty="0"/>
              <a:t>Бъркли пит, </a:t>
            </a:r>
            <a:r>
              <a:rPr lang="bg-BG" i="1" dirty="0" err="1"/>
              <a:t>монтана</a:t>
            </a:r>
            <a:r>
              <a:rPr lang="bg-BG" i="1" dirty="0"/>
              <a:t>, </a:t>
            </a:r>
            <a:r>
              <a:rPr lang="bg-BG" i="1" dirty="0" err="1"/>
              <a:t>сащ</a:t>
            </a:r>
            <a:endParaRPr lang="bg-BG" i="1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526DB84-CCDF-4EE2-B404-AB3C2A7F5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92" r="24711"/>
          <a:stretch/>
        </p:blipFill>
        <p:spPr>
          <a:xfrm>
            <a:off x="252013" y="227148"/>
            <a:ext cx="4514830" cy="6365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6CD0DEB-856B-45CE-BD5F-F690E74E2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Autofit/>
          </a:bodyPr>
          <a:lstStyle/>
          <a:p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1995  година  </a:t>
            </a:r>
            <a:r>
              <a:rPr lang="ru-RU" dirty="0" err="1">
                <a:latin typeface="+mj-lt"/>
              </a:rPr>
              <a:t>ято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снежни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гъски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каца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езерото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Бъркли</a:t>
            </a:r>
            <a:r>
              <a:rPr lang="ru-RU" dirty="0">
                <a:latin typeface="+mj-lt"/>
              </a:rPr>
              <a:t>  Пит, 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бивша</a:t>
            </a:r>
            <a:r>
              <a:rPr lang="ru-RU" dirty="0">
                <a:latin typeface="+mj-lt"/>
              </a:rPr>
              <a:t> медна мина,  </a:t>
            </a:r>
            <a:r>
              <a:rPr lang="ru-RU" dirty="0" err="1">
                <a:latin typeface="+mj-lt"/>
              </a:rPr>
              <a:t>запълнена</a:t>
            </a:r>
            <a:r>
              <a:rPr lang="ru-RU" dirty="0">
                <a:latin typeface="+mj-lt"/>
              </a:rPr>
              <a:t>  с  </a:t>
            </a:r>
            <a:r>
              <a:rPr lang="ru-RU" dirty="0" err="1">
                <a:latin typeface="+mj-lt"/>
              </a:rPr>
              <a:t>повече</a:t>
            </a:r>
            <a:r>
              <a:rPr lang="ru-RU" dirty="0">
                <a:latin typeface="+mj-lt"/>
              </a:rPr>
              <a:t> от 150 </a:t>
            </a:r>
            <a:r>
              <a:rPr lang="ru-RU" dirty="0" err="1">
                <a:latin typeface="+mj-lt"/>
              </a:rPr>
              <a:t>милиарда</a:t>
            </a:r>
            <a:r>
              <a:rPr lang="ru-RU" dirty="0">
                <a:latin typeface="+mj-lt"/>
              </a:rPr>
              <a:t> литра  </a:t>
            </a:r>
            <a:r>
              <a:rPr lang="ru-RU" dirty="0" err="1">
                <a:latin typeface="+mj-lt"/>
              </a:rPr>
              <a:t>киселинна</a:t>
            </a:r>
            <a:r>
              <a:rPr lang="ru-RU" dirty="0">
                <a:latin typeface="+mj-lt"/>
              </a:rPr>
              <a:t>  вода  и </a:t>
            </a:r>
            <a:r>
              <a:rPr lang="ru-RU" dirty="0" err="1">
                <a:latin typeface="+mj-lt"/>
              </a:rPr>
              <a:t>тежки</a:t>
            </a:r>
            <a:r>
              <a:rPr lang="ru-RU" dirty="0">
                <a:latin typeface="+mj-lt"/>
              </a:rPr>
              <a:t> метали.  </a:t>
            </a:r>
            <a:r>
              <a:rPr lang="ru-RU" dirty="0" err="1">
                <a:latin typeface="+mj-lt"/>
              </a:rPr>
              <a:t>Няколко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по-късно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заради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лошото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 и  </a:t>
            </a:r>
            <a:r>
              <a:rPr lang="ru-RU" dirty="0" err="1">
                <a:latin typeface="+mj-lt"/>
              </a:rPr>
              <a:t>храната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птиците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още</a:t>
            </a:r>
            <a:r>
              <a:rPr lang="ru-RU" dirty="0">
                <a:latin typeface="+mj-lt"/>
              </a:rPr>
              <a:t> не били излетели,  но 342 от </a:t>
            </a:r>
            <a:r>
              <a:rPr lang="ru-RU" dirty="0" err="1">
                <a:latin typeface="+mj-lt"/>
              </a:rPr>
              <a:t>тях</a:t>
            </a:r>
            <a:r>
              <a:rPr lang="ru-RU" dirty="0">
                <a:latin typeface="+mj-lt"/>
              </a:rPr>
              <a:t> били </a:t>
            </a:r>
            <a:r>
              <a:rPr lang="ru-RU" dirty="0" err="1">
                <a:latin typeface="+mj-lt"/>
              </a:rPr>
              <a:t>намерени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мъртви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заради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токсичното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съдържание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водата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езерото</a:t>
            </a:r>
            <a:endParaRPr lang="bg-BG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44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971AC4-F1DB-4AC4-845A-623C3EDF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860615"/>
            <a:ext cx="6797020" cy="10939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bg-BG" i="1" dirty="0"/>
              <a:t>Боклукчийски остров, тихия океан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37CB123-D77F-465B-9EEF-72B9D73F4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32" r="17595" b="2"/>
          <a:stretch/>
        </p:blipFill>
        <p:spPr>
          <a:xfrm>
            <a:off x="260788" y="252384"/>
            <a:ext cx="4506055" cy="6353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F73A78A-9349-4A1D-BC9F-287F7AF76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водите на </a:t>
            </a:r>
            <a:r>
              <a:rPr lang="ru-RU" dirty="0" err="1">
                <a:latin typeface="+mj-lt"/>
              </a:rPr>
              <a:t>необятния</a:t>
            </a:r>
            <a:r>
              <a:rPr lang="ru-RU" dirty="0">
                <a:latin typeface="+mj-lt"/>
              </a:rPr>
              <a:t> Тихи  океан,  между </a:t>
            </a:r>
            <a:r>
              <a:rPr lang="ru-RU" dirty="0" err="1">
                <a:latin typeface="+mj-lt"/>
              </a:rPr>
              <a:t>бреговете</a:t>
            </a:r>
            <a:r>
              <a:rPr lang="ru-RU" dirty="0">
                <a:latin typeface="+mj-lt"/>
              </a:rPr>
              <a:t> на Калифорния и </a:t>
            </a:r>
            <a:r>
              <a:rPr lang="ru-RU" dirty="0" err="1">
                <a:latin typeface="+mj-lt"/>
              </a:rPr>
              <a:t>Хавайските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острови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плува</a:t>
            </a:r>
            <a:r>
              <a:rPr lang="ru-RU" dirty="0">
                <a:latin typeface="+mj-lt"/>
              </a:rPr>
              <a:t>  огромна  купчина </a:t>
            </a:r>
            <a:r>
              <a:rPr lang="ru-RU" dirty="0" err="1">
                <a:latin typeface="+mj-lt"/>
              </a:rPr>
              <a:t>отпадъци</a:t>
            </a:r>
            <a:r>
              <a:rPr lang="ru-RU" dirty="0">
                <a:latin typeface="+mj-lt"/>
              </a:rPr>
              <a:t>  с  размерите на остров.  </a:t>
            </a:r>
            <a:r>
              <a:rPr lang="ru-RU" dirty="0" err="1">
                <a:latin typeface="+mj-lt"/>
              </a:rPr>
              <a:t>Голямата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тихоокеанска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камара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състои</a:t>
            </a:r>
            <a:r>
              <a:rPr lang="ru-RU" dirty="0">
                <a:latin typeface="+mj-lt"/>
              </a:rPr>
              <a:t> от 3,5 млн. тона </a:t>
            </a:r>
            <a:r>
              <a:rPr lang="ru-RU" dirty="0" err="1">
                <a:latin typeface="+mj-lt"/>
              </a:rPr>
              <a:t>отпадъци</a:t>
            </a:r>
            <a:r>
              <a:rPr lang="ru-RU" dirty="0">
                <a:latin typeface="+mj-lt"/>
              </a:rPr>
              <a:t>, 80-90% от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пластмаса</a:t>
            </a:r>
            <a:r>
              <a:rPr lang="ru-RU" dirty="0">
                <a:latin typeface="+mj-lt"/>
              </a:rPr>
              <a:t>.  Размерите на </a:t>
            </a:r>
            <a:r>
              <a:rPr lang="ru-RU" dirty="0" err="1">
                <a:latin typeface="+mj-lt"/>
              </a:rPr>
              <a:t>купчината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 два </a:t>
            </a:r>
            <a:r>
              <a:rPr lang="ru-RU" dirty="0" err="1">
                <a:latin typeface="+mj-lt"/>
              </a:rPr>
              <a:t>пъти</a:t>
            </a:r>
            <a:r>
              <a:rPr lang="ru-RU" dirty="0">
                <a:latin typeface="+mj-lt"/>
              </a:rPr>
              <a:t>  на  </a:t>
            </a:r>
            <a:r>
              <a:rPr lang="ru-RU" dirty="0" err="1">
                <a:latin typeface="+mj-lt"/>
              </a:rPr>
              <a:t>щата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Тексас</a:t>
            </a:r>
            <a:r>
              <a:rPr lang="ru-RU" dirty="0">
                <a:latin typeface="+mj-lt"/>
              </a:rPr>
              <a:t>.  ‘</a:t>
            </a:r>
            <a:r>
              <a:rPr lang="ru-RU" dirty="0" err="1">
                <a:latin typeface="+mj-lt"/>
              </a:rPr>
              <a:t>Островът</a:t>
            </a:r>
            <a:r>
              <a:rPr lang="ru-RU" dirty="0">
                <a:latin typeface="+mj-lt"/>
              </a:rPr>
              <a:t>’  от </a:t>
            </a:r>
            <a:r>
              <a:rPr lang="ru-RU" dirty="0" err="1">
                <a:latin typeface="+mj-lt"/>
              </a:rPr>
              <a:t>боклук</a:t>
            </a:r>
            <a:r>
              <a:rPr lang="ru-RU" dirty="0">
                <a:latin typeface="+mj-lt"/>
              </a:rPr>
              <a:t> бил </a:t>
            </a:r>
            <a:r>
              <a:rPr lang="ru-RU" dirty="0" err="1">
                <a:latin typeface="+mj-lt"/>
              </a:rPr>
              <a:t>открит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пръв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50-те </a:t>
            </a:r>
            <a:r>
              <a:rPr lang="ru-RU" dirty="0" err="1">
                <a:latin typeface="+mj-lt"/>
              </a:rPr>
              <a:t>години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тогава</a:t>
            </a:r>
            <a:r>
              <a:rPr lang="ru-RU" dirty="0">
                <a:latin typeface="+mj-lt"/>
              </a:rPr>
              <a:t> всяко </a:t>
            </a:r>
            <a:r>
              <a:rPr lang="ru-RU" dirty="0" err="1">
                <a:latin typeface="+mj-lt"/>
              </a:rPr>
              <a:t>десетилетие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площта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нараснала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десет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пъти</a:t>
            </a:r>
            <a:r>
              <a:rPr lang="ru-RU" dirty="0">
                <a:latin typeface="+mj-lt"/>
              </a:rPr>
              <a:t>.  </a:t>
            </a:r>
            <a:r>
              <a:rPr lang="ru-RU" dirty="0" err="1">
                <a:latin typeface="+mj-lt"/>
              </a:rPr>
              <a:t>Отпадъците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попадат</a:t>
            </a:r>
            <a:r>
              <a:rPr lang="ru-RU" dirty="0">
                <a:latin typeface="+mj-lt"/>
              </a:rPr>
              <a:t>   </a:t>
            </a:r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канализацията</a:t>
            </a:r>
            <a:r>
              <a:rPr lang="ru-RU" dirty="0">
                <a:latin typeface="+mj-lt"/>
              </a:rPr>
              <a:t>  и  </a:t>
            </a:r>
            <a:r>
              <a:rPr lang="ru-RU" dirty="0" err="1">
                <a:latin typeface="+mj-lt"/>
              </a:rPr>
              <a:t>биват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отнесени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навътре</a:t>
            </a:r>
            <a:r>
              <a:rPr lang="ru-RU" dirty="0">
                <a:latin typeface="+mj-lt"/>
              </a:rPr>
              <a:t> от две  </a:t>
            </a:r>
            <a:r>
              <a:rPr lang="ru-RU" dirty="0" err="1">
                <a:latin typeface="+mj-lt"/>
              </a:rPr>
              <a:t>океански</a:t>
            </a:r>
            <a:r>
              <a:rPr lang="ru-RU" dirty="0">
                <a:latin typeface="+mj-lt"/>
              </a:rPr>
              <a:t> течения.</a:t>
            </a:r>
            <a:endParaRPr lang="bg-BG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3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0654C6-75F2-47BF-8FE1-EBEC5AC6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943" y="717740"/>
            <a:ext cx="6349029" cy="1034105"/>
          </a:xfrm>
        </p:spPr>
        <p:txBody>
          <a:bodyPr>
            <a:normAutofit fontScale="90000"/>
          </a:bodyPr>
          <a:lstStyle/>
          <a:p>
            <a:r>
              <a:rPr lang="bg-BG" i="1" dirty="0"/>
              <a:t>Кактусовият купол, </a:t>
            </a:r>
            <a:r>
              <a:rPr lang="bg-BG" i="1" dirty="0" err="1"/>
              <a:t>маршалови</a:t>
            </a:r>
            <a:r>
              <a:rPr lang="bg-BG" i="1" dirty="0"/>
              <a:t> острови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2B71967-E3EC-4754-98D1-266E5376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483" y="2345523"/>
            <a:ext cx="6005933" cy="3774464"/>
          </a:xfrm>
        </p:spPr>
        <p:txBody>
          <a:bodyPr>
            <a:normAutofit/>
          </a:bodyPr>
          <a:lstStyle/>
          <a:p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70те </a:t>
            </a:r>
            <a:r>
              <a:rPr lang="ru-RU" dirty="0" err="1">
                <a:latin typeface="+mj-lt"/>
              </a:rPr>
              <a:t>години</a:t>
            </a:r>
            <a:r>
              <a:rPr lang="ru-RU" dirty="0">
                <a:latin typeface="+mj-lt"/>
              </a:rPr>
              <a:t> на 20 век,  за да се </a:t>
            </a:r>
            <a:r>
              <a:rPr lang="ru-RU" dirty="0" err="1">
                <a:latin typeface="+mj-lt"/>
              </a:rPr>
              <a:t>отърват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радиоактивните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отпадъци</a:t>
            </a:r>
            <a:r>
              <a:rPr lang="ru-RU" dirty="0">
                <a:latin typeface="+mj-lt"/>
              </a:rPr>
              <a:t>  от </a:t>
            </a:r>
            <a:r>
              <a:rPr lang="ru-RU" dirty="0" err="1">
                <a:latin typeface="+mj-lt"/>
              </a:rPr>
              <a:t>ядрените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тестове</a:t>
            </a:r>
            <a:r>
              <a:rPr lang="ru-RU" dirty="0">
                <a:latin typeface="+mj-lt"/>
              </a:rPr>
              <a:t>  на </a:t>
            </a:r>
            <a:r>
              <a:rPr lang="ru-RU" dirty="0" err="1">
                <a:latin typeface="+mj-lt"/>
              </a:rPr>
              <a:t>Маршаловите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острови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Съединените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американски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щати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създава</a:t>
            </a:r>
            <a:r>
              <a:rPr lang="ru-RU" dirty="0">
                <a:latin typeface="+mj-lt"/>
              </a:rPr>
              <a:t>  депо  с  3 000  </a:t>
            </a:r>
            <a:r>
              <a:rPr lang="ru-RU" dirty="0" err="1">
                <a:latin typeface="+mj-lt"/>
              </a:rPr>
              <a:t>кубични</a:t>
            </a:r>
            <a:r>
              <a:rPr lang="ru-RU" dirty="0">
                <a:latin typeface="+mj-lt"/>
              </a:rPr>
              <a:t> метра  </a:t>
            </a:r>
            <a:r>
              <a:rPr lang="ru-RU" dirty="0" err="1">
                <a:latin typeface="+mj-lt"/>
              </a:rPr>
              <a:t>радиоактивни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остатъци</a:t>
            </a:r>
            <a:r>
              <a:rPr lang="ru-RU" dirty="0">
                <a:latin typeface="+mj-lt"/>
              </a:rPr>
              <a:t>  от </a:t>
            </a:r>
            <a:r>
              <a:rPr lang="ru-RU" dirty="0" err="1">
                <a:latin typeface="+mj-lt"/>
              </a:rPr>
              <a:t>експлозия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добавяйки</a:t>
            </a:r>
            <a:r>
              <a:rPr lang="ru-RU" dirty="0">
                <a:latin typeface="+mj-lt"/>
              </a:rPr>
              <a:t>  84 </a:t>
            </a:r>
            <a:r>
              <a:rPr lang="ru-RU" dirty="0" err="1">
                <a:latin typeface="+mj-lt"/>
              </a:rPr>
              <a:t>хиляди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кубични</a:t>
            </a:r>
            <a:r>
              <a:rPr lang="ru-RU" dirty="0">
                <a:latin typeface="+mj-lt"/>
              </a:rPr>
              <a:t> метра бетон,  за да оформят купол  с  </a:t>
            </a:r>
            <a:r>
              <a:rPr lang="ru-RU" dirty="0" err="1">
                <a:latin typeface="+mj-lt"/>
              </a:rPr>
              <a:t>дебелина</a:t>
            </a:r>
            <a:r>
              <a:rPr lang="ru-RU" dirty="0">
                <a:latin typeface="+mj-lt"/>
              </a:rPr>
              <a:t>  45  сантиметра. И  до </a:t>
            </a:r>
            <a:r>
              <a:rPr lang="ru-RU" dirty="0" err="1">
                <a:latin typeface="+mj-lt"/>
              </a:rPr>
              <a:t>днес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районът</a:t>
            </a:r>
            <a:r>
              <a:rPr lang="ru-RU" dirty="0">
                <a:latin typeface="+mj-lt"/>
              </a:rPr>
              <a:t>  е  с  </a:t>
            </a:r>
            <a:r>
              <a:rPr lang="ru-RU" dirty="0" err="1">
                <a:latin typeface="+mj-lt"/>
              </a:rPr>
              <a:t>повишени</a:t>
            </a:r>
            <a:r>
              <a:rPr lang="ru-RU" dirty="0">
                <a:latin typeface="+mj-lt"/>
              </a:rPr>
              <a:t> нива на радиация.</a:t>
            </a:r>
            <a:endParaRPr lang="bg-BG" dirty="0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94ECB40-1EEB-4BC7-AFCE-367B5A7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1" y="1894724"/>
            <a:ext cx="5328621" cy="306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14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F9FD9D-F109-474F-B791-8A4EF99B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6005933" cy="949134"/>
          </a:xfrm>
        </p:spPr>
        <p:txBody>
          <a:bodyPr>
            <a:normAutofit fontScale="90000"/>
          </a:bodyPr>
          <a:lstStyle/>
          <a:p>
            <a:r>
              <a:rPr lang="bg-BG" i="1" dirty="0" err="1"/>
              <a:t>Науру,микронезия</a:t>
            </a:r>
            <a:br>
              <a:rPr lang="bg-BG" i="1" dirty="0"/>
            </a:br>
            <a:endParaRPr lang="bg-BG" i="1" dirty="0"/>
          </a:p>
        </p:txBody>
      </p:sp>
      <p:pic>
        <p:nvPicPr>
          <p:cNvPr id="4" name="Картина 3" descr="Картина, която съдържа небе, открито, трева&#10;&#10;Описанието е генерирано автоматично">
            <a:extLst>
              <a:ext uri="{FF2B5EF4-FFF2-40B4-BE49-F238E27FC236}">
                <a16:creationId xmlns:a16="http://schemas.microsoft.com/office/drawing/2014/main" id="{21A743F5-10AA-47A9-A01E-1BEA0EF7C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50" r="18429"/>
          <a:stretch/>
        </p:blipFill>
        <p:spPr>
          <a:xfrm>
            <a:off x="464293" y="376798"/>
            <a:ext cx="4302550" cy="606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F71CBCB-FEAE-4095-92F5-82413686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090" y="1155833"/>
            <a:ext cx="6172201" cy="4212612"/>
          </a:xfrm>
        </p:spPr>
        <p:txBody>
          <a:bodyPr>
            <a:noAutofit/>
          </a:bodyPr>
          <a:lstStyle/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Микронезия е част от Океания, регион в </a:t>
            </a:r>
            <a:r>
              <a:rPr lang="ru-RU" dirty="0" err="1">
                <a:latin typeface="+mj-lt"/>
              </a:rPr>
              <a:t>Тихия</a:t>
            </a:r>
            <a:r>
              <a:rPr lang="ru-RU" dirty="0">
                <a:latin typeface="+mj-lt"/>
              </a:rPr>
              <a:t> океан.</a:t>
            </a:r>
          </a:p>
          <a:p>
            <a:r>
              <a:rPr lang="ru-RU" dirty="0" err="1">
                <a:latin typeface="+mj-lt"/>
              </a:rPr>
              <a:t>Десетилетия</a:t>
            </a:r>
            <a:r>
              <a:rPr lang="ru-RU" dirty="0">
                <a:latin typeface="+mj-lt"/>
              </a:rPr>
              <a:t>  на добив на  </a:t>
            </a:r>
            <a:r>
              <a:rPr lang="ru-RU" dirty="0" err="1">
                <a:latin typeface="+mj-lt"/>
              </a:rPr>
              <a:t>фосфати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основен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източник</a:t>
            </a:r>
            <a:r>
              <a:rPr lang="ru-RU" dirty="0">
                <a:latin typeface="+mj-lt"/>
              </a:rPr>
              <a:t> на доходи на острова, 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превърнали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тропическия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микронезийски</a:t>
            </a:r>
            <a:r>
              <a:rPr lang="ru-RU" dirty="0">
                <a:latin typeface="+mj-lt"/>
              </a:rPr>
              <a:t> остров  в  </a:t>
            </a:r>
            <a:r>
              <a:rPr lang="ru-RU" dirty="0" err="1">
                <a:latin typeface="+mj-lt"/>
              </a:rPr>
              <a:t>пустош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унищожавайки</a:t>
            </a:r>
            <a:r>
              <a:rPr lang="ru-RU" dirty="0">
                <a:latin typeface="+mj-lt"/>
              </a:rPr>
              <a:t> 80%  от  </a:t>
            </a:r>
            <a:r>
              <a:rPr lang="ru-RU" dirty="0" err="1">
                <a:latin typeface="+mj-lt"/>
              </a:rPr>
              <a:t>територията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</a:t>
            </a:r>
            <a:r>
              <a:rPr lang="ru-RU" dirty="0">
                <a:latin typeface="+mj-lt"/>
              </a:rPr>
              <a:t>.  От </a:t>
            </a:r>
            <a:r>
              <a:rPr lang="ru-RU" dirty="0" err="1">
                <a:latin typeface="+mj-lt"/>
              </a:rPr>
              <a:t>мините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стърчат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варовикови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образувания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някои</a:t>
            </a:r>
            <a:r>
              <a:rPr lang="ru-RU" dirty="0">
                <a:latin typeface="+mj-lt"/>
              </a:rPr>
              <a:t>  с  </a:t>
            </a:r>
            <a:r>
              <a:rPr lang="ru-RU" dirty="0" err="1">
                <a:latin typeface="+mj-lt"/>
              </a:rPr>
              <a:t>височина</a:t>
            </a:r>
            <a:r>
              <a:rPr lang="ru-RU" dirty="0">
                <a:latin typeface="+mj-lt"/>
              </a:rPr>
              <a:t>  10- 15 метра.  С  </a:t>
            </a:r>
            <a:r>
              <a:rPr lang="ru-RU" dirty="0" err="1">
                <a:latin typeface="+mj-lt"/>
              </a:rPr>
              <a:t>изчерпването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ресурсите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островите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обедняват</a:t>
            </a:r>
            <a:r>
              <a:rPr lang="ru-RU" dirty="0">
                <a:latin typeface="+mj-lt"/>
              </a:rPr>
              <a:t>,  а  </a:t>
            </a:r>
            <a:r>
              <a:rPr lang="ru-RU" dirty="0" err="1">
                <a:latin typeface="+mj-lt"/>
              </a:rPr>
              <a:t>разрухата</a:t>
            </a:r>
            <a:r>
              <a:rPr lang="ru-RU" dirty="0">
                <a:latin typeface="+mj-lt"/>
              </a:rPr>
              <a:t> почти  не </a:t>
            </a:r>
            <a:r>
              <a:rPr lang="ru-RU" dirty="0" err="1">
                <a:latin typeface="+mj-lt"/>
              </a:rPr>
              <a:t>позволява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туристически</a:t>
            </a:r>
            <a:r>
              <a:rPr lang="ru-RU" dirty="0">
                <a:latin typeface="+mj-lt"/>
              </a:rPr>
              <a:t> бизнес.  </a:t>
            </a:r>
            <a:r>
              <a:rPr lang="ru-RU" dirty="0" err="1">
                <a:latin typeface="+mj-lt"/>
              </a:rPr>
              <a:t>Днес</a:t>
            </a:r>
            <a:r>
              <a:rPr lang="ru-RU" dirty="0">
                <a:latin typeface="+mj-lt"/>
              </a:rPr>
              <a:t>  </a:t>
            </a:r>
            <a:r>
              <a:rPr lang="ru-RU" dirty="0" err="1">
                <a:latin typeface="+mj-lt"/>
              </a:rPr>
              <a:t>островът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 широка  150 метра  плодородна </a:t>
            </a:r>
            <a:r>
              <a:rPr lang="ru-RU" dirty="0" err="1">
                <a:latin typeface="+mj-lt"/>
              </a:rPr>
              <a:t>ивица</a:t>
            </a:r>
            <a:r>
              <a:rPr lang="ru-RU" dirty="0">
                <a:latin typeface="+mj-lt"/>
              </a:rPr>
              <a:t> край </a:t>
            </a:r>
            <a:r>
              <a:rPr lang="ru-RU" dirty="0" err="1">
                <a:latin typeface="+mj-lt"/>
              </a:rPr>
              <a:t>бреговете</a:t>
            </a:r>
            <a:r>
              <a:rPr lang="ru-RU" dirty="0">
                <a:latin typeface="+mj-lt"/>
              </a:rPr>
              <a:t> си,  а  </a:t>
            </a:r>
            <a:r>
              <a:rPr lang="ru-RU" dirty="0" err="1">
                <a:latin typeface="+mj-lt"/>
              </a:rPr>
              <a:t>всичко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останало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пустош</a:t>
            </a:r>
            <a:r>
              <a:rPr lang="ru-RU" dirty="0">
                <a:latin typeface="+mj-lt"/>
              </a:rPr>
              <a:t>,  </a:t>
            </a:r>
            <a:r>
              <a:rPr lang="ru-RU" dirty="0" err="1">
                <a:latin typeface="+mj-lt"/>
              </a:rPr>
              <a:t>създадена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човека</a:t>
            </a:r>
            <a:r>
              <a:rPr lang="ru-RU" dirty="0">
                <a:latin typeface="+mj-lt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6377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223C29"/>
      </a:dk2>
      <a:lt2>
        <a:srgbClr val="E8E3E2"/>
      </a:lt2>
      <a:accent1>
        <a:srgbClr val="4AB0BC"/>
      </a:accent1>
      <a:accent2>
        <a:srgbClr val="3BB18D"/>
      </a:accent2>
      <a:accent3>
        <a:srgbClr val="47B666"/>
      </a:accent3>
      <a:accent4>
        <a:srgbClr val="4CB13B"/>
      </a:accent4>
      <a:accent5>
        <a:srgbClr val="80AF45"/>
      </a:accent5>
      <a:accent6>
        <a:srgbClr val="A4A637"/>
      </a:accent6>
      <a:hlink>
        <a:srgbClr val="559030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857</Words>
  <Application>Microsoft Office PowerPoint</Application>
  <PresentationFormat>Широк екран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Univers Condensed</vt:lpstr>
      <vt:lpstr>ChronicleVTI</vt:lpstr>
      <vt:lpstr>Най-големите екологични катастрофи</vt:lpstr>
      <vt:lpstr>Портите на ада</vt:lpstr>
      <vt:lpstr>Калният вулкан Сидуарджо, ИНдонезия</vt:lpstr>
      <vt:lpstr>Пичър, Оклахома, САЩ</vt:lpstr>
      <vt:lpstr>Аралско море, Казахстан</vt:lpstr>
      <vt:lpstr>Бъркли пит, монтана, сащ</vt:lpstr>
      <vt:lpstr>Боклукчийски остров, тихия океан</vt:lpstr>
      <vt:lpstr>Кактусовият купол, маршалови острови</vt:lpstr>
      <vt:lpstr>Науру,микронезия </vt:lpstr>
      <vt:lpstr>Чернобил,украйна</vt:lpstr>
      <vt:lpstr>Благодаря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Най-големите екологични катастрофи</dc:title>
  <dc:creator>Янка А. Лазарова</dc:creator>
  <cp:lastModifiedBy>Янка А. Лазарова</cp:lastModifiedBy>
  <cp:revision>1</cp:revision>
  <dcterms:created xsi:type="dcterms:W3CDTF">2022-02-15T15:27:16Z</dcterms:created>
  <dcterms:modified xsi:type="dcterms:W3CDTF">2022-02-15T17:02:00Z</dcterms:modified>
</cp:coreProperties>
</file>